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2"/>
  </p:notesMasterIdLst>
  <p:sldIdLst>
    <p:sldId id="334" r:id="rId2"/>
    <p:sldId id="259" r:id="rId3"/>
    <p:sldId id="342" r:id="rId4"/>
    <p:sldId id="343" r:id="rId5"/>
    <p:sldId id="344" r:id="rId6"/>
    <p:sldId id="345" r:id="rId7"/>
    <p:sldId id="372" r:id="rId8"/>
    <p:sldId id="346" r:id="rId9"/>
    <p:sldId id="347" r:id="rId10"/>
    <p:sldId id="373" r:id="rId11"/>
    <p:sldId id="374" r:id="rId12"/>
    <p:sldId id="336" r:id="rId13"/>
    <p:sldId id="337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  <a:srgbClr val="000000"/>
    <a:srgbClr val="FF3300"/>
    <a:srgbClr val="FFE5CD"/>
    <a:srgbClr val="B6D5AB"/>
    <a:srgbClr val="EA0000"/>
    <a:srgbClr val="77933C"/>
    <a:srgbClr val="CC0000"/>
    <a:srgbClr val="73B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2" autoAdjust="0"/>
    <p:restoredTop sz="94686" autoAdjust="0"/>
  </p:normalViewPr>
  <p:slideViewPr>
    <p:cSldViewPr>
      <p:cViewPr varScale="1">
        <p:scale>
          <a:sx n="74" d="100"/>
          <a:sy n="74" d="100"/>
        </p:scale>
        <p:origin x="166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4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/>
              <a:t> 	</a:t>
            </a:r>
            <a:r>
              <a:rPr lang="en-US" sz="2400" dirty="0" smtClean="0"/>
              <a:t>Journalize and post closing entries for a service business organized as a proprietorship.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r="705" b="583"/>
          <a:stretch>
            <a:fillRect/>
          </a:stretch>
        </p:blipFill>
        <p:spPr bwMode="auto">
          <a:xfrm>
            <a:off x="0" y="-1"/>
            <a:ext cx="9144000" cy="221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Summary – Net Loss (Example)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Income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47800" y="2209800"/>
            <a:ext cx="6781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2209800"/>
            <a:ext cx="0" cy="289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2667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$5,280.00 (Closing Sales)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325749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$6,658.00 (Closing Expenses)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62100" y="416052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$1,378.00 (Balance)</a:t>
            </a:r>
            <a:endParaRPr lang="en-US" sz="20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810000" y="38862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26495" y="4854714"/>
            <a:ext cx="267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Net Loss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664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Entry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8" t="26938" r="17816" b="12452"/>
          <a:stretch/>
        </p:blipFill>
        <p:spPr>
          <a:xfrm>
            <a:off x="311150" y="1905000"/>
            <a:ext cx="8432802" cy="3657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0" y="2438400"/>
            <a:ext cx="106680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2699266"/>
            <a:ext cx="106680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19930" y="4419600"/>
            <a:ext cx="106680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150" y="1430774"/>
            <a:ext cx="837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** Notice Sales (2,160) is greater than Expenses (1,483) resulting in Net Income (677) **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470" y="5764769"/>
            <a:ext cx="837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** Income Summary is closed into the Capital Account (Increases Owner’s Equity) **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Owner’s Equity is increased with Net Income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75" y="1981200"/>
            <a:ext cx="75565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#1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71" y="2743200"/>
            <a:ext cx="75565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#2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849" y="4250323"/>
            <a:ext cx="75565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#3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69" y="5030143"/>
            <a:ext cx="75565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#4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24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do the ending balances of permanent accounts for one fiscal </a:t>
            </a:r>
            <a:r>
              <a:rPr lang="en-US" dirty="0" smtClean="0"/>
              <a:t>period represent </a:t>
            </a:r>
            <a:r>
              <a:rPr lang="en-US" dirty="0"/>
              <a:t>at the beginning of the next fiscal period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457200" marR="0" lvl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200" dirty="0" smtClean="0"/>
              <a:t>Beginning balances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do the balances of temporary accounts show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Changes in the owner’s capital account for a single fiscal period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FF0000"/>
                </a:solidFill>
              </a:rPr>
              <a:t>3.	</a:t>
            </a:r>
            <a:r>
              <a:rPr lang="en-US" dirty="0" smtClean="0"/>
              <a:t>List the four closing entries.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1313" lvl="0" indent="-341313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</a:pPr>
            <a:r>
              <a:rPr lang="en-US" sz="3200" dirty="0" smtClean="0"/>
              <a:t>1.	An entry to close income statement accounts with credit balances. </a:t>
            </a:r>
          </a:p>
          <a:p>
            <a:pPr marL="341313" lvl="0" indent="-341313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</a:pPr>
            <a:r>
              <a:rPr lang="en-US" sz="3200" dirty="0" smtClean="0"/>
              <a:t>2.	An entry to close income statement accounts with debit balances. </a:t>
            </a:r>
          </a:p>
          <a:p>
            <a:pPr marL="341313" lvl="0" indent="-341313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</a:pPr>
            <a:r>
              <a:rPr lang="en-US" sz="3200" dirty="0" smtClean="0"/>
              <a:t>3.	An entry to record net income or net loss and close the Income Summary account. </a:t>
            </a:r>
          </a:p>
          <a:p>
            <a:pPr marL="341313" lvl="0" indent="-341313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</a:pPr>
            <a:r>
              <a:rPr lang="en-US" sz="3200" dirty="0" smtClean="0"/>
              <a:t>4.	An entry to close the owner’s drawing account.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8-1</a:t>
            </a:r>
            <a:br>
              <a:rPr lang="en-US" dirty="0" smtClean="0"/>
            </a:br>
            <a:r>
              <a:rPr lang="en-US" dirty="0" smtClean="0"/>
              <a:t>On You Own 8-1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8-1 thru 8-2 (Excel)</a:t>
            </a:r>
          </a:p>
          <a:p>
            <a:pPr lvl="1"/>
            <a:r>
              <a:rPr lang="en-US" dirty="0" smtClean="0"/>
              <a:t>Modeled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8-1 thru 8-2 (Excel)</a:t>
            </a:r>
          </a:p>
          <a:p>
            <a:pPr lvl="1"/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	Prepare a post-closing trial balance.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220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Ledger Accounts after Closing Entries Are Posted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C21SE_GJ-008-Page 223General Ledg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3426762" cy="3886200"/>
          </a:xfrm>
          <a:prstGeom prst="rect">
            <a:avLst/>
          </a:prstGeom>
        </p:spPr>
      </p:pic>
      <p:pic>
        <p:nvPicPr>
          <p:cNvPr id="18" name="Picture 17" descr="C21SE_GJ-008-Page 224-General Ledger.jpg"/>
          <p:cNvPicPr>
            <a:picLocks noChangeAspect="1"/>
          </p:cNvPicPr>
          <p:nvPr/>
        </p:nvPicPr>
        <p:blipFill>
          <a:blip r:embed="rId3" cstate="print"/>
          <a:srcRect r="3120" b="14322"/>
          <a:stretch>
            <a:fillRect/>
          </a:stretch>
        </p:blipFill>
        <p:spPr>
          <a:xfrm>
            <a:off x="4572000" y="1447800"/>
            <a:ext cx="3617297" cy="487935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Ledger Accounts after Closing Entries Are Posted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C21SE_GJ-008-Page 224-General Ledger.jpg"/>
          <p:cNvPicPr>
            <a:picLocks noChangeAspect="1"/>
          </p:cNvPicPr>
          <p:nvPr/>
        </p:nvPicPr>
        <p:blipFill>
          <a:blip r:embed="rId2" cstate="print"/>
          <a:srcRect l="13261" t="85933"/>
          <a:stretch>
            <a:fillRect/>
          </a:stretch>
        </p:blipFill>
        <p:spPr>
          <a:xfrm>
            <a:off x="457200" y="1447800"/>
            <a:ext cx="3208511" cy="769712"/>
          </a:xfrm>
          <a:prstGeom prst="rect">
            <a:avLst/>
          </a:prstGeom>
        </p:spPr>
      </p:pic>
      <p:pic>
        <p:nvPicPr>
          <p:cNvPr id="13" name="Picture 12" descr="C21SE_GJ-008-Page 225-General Ledger.jpg"/>
          <p:cNvPicPr>
            <a:picLocks noChangeAspect="1"/>
          </p:cNvPicPr>
          <p:nvPr/>
        </p:nvPicPr>
        <p:blipFill>
          <a:blip r:embed="rId3" cstate="print"/>
          <a:srcRect l="7064" t="53021"/>
          <a:stretch>
            <a:fillRect/>
          </a:stretch>
        </p:blipFill>
        <p:spPr>
          <a:xfrm>
            <a:off x="4583315" y="1451251"/>
            <a:ext cx="3460818" cy="2341196"/>
          </a:xfrm>
          <a:prstGeom prst="rect">
            <a:avLst/>
          </a:prstGeom>
        </p:spPr>
      </p:pic>
      <p:pic>
        <p:nvPicPr>
          <p:cNvPr id="21" name="Picture 20" descr="C21SE_GJ-008-Page 225-General Ledger.jpg"/>
          <p:cNvPicPr>
            <a:picLocks noChangeAspect="1"/>
          </p:cNvPicPr>
          <p:nvPr/>
        </p:nvPicPr>
        <p:blipFill>
          <a:blip r:embed="rId4" cstate="print"/>
          <a:srcRect r="6279" b="47507"/>
          <a:stretch>
            <a:fillRect/>
          </a:stretch>
        </p:blipFill>
        <p:spPr>
          <a:xfrm>
            <a:off x="556752" y="2180686"/>
            <a:ext cx="3476321" cy="260543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C21SE_GJ-008-Page 226-General Ledg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3737252"/>
            <a:ext cx="3352800" cy="165763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3774140" y="2060851"/>
            <a:ext cx="304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1000" y="4279616"/>
            <a:ext cx="3048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12340" y="4615791"/>
            <a:ext cx="3048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104095" y="3584851"/>
            <a:ext cx="304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1010" y="3557956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Post-Closing Trial Balance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trial balance prepared after the closing entries are posted is called a </a:t>
            </a:r>
            <a:r>
              <a:rPr lang="en-US" b="1" dirty="0" smtClean="0">
                <a:solidFill>
                  <a:srgbClr val="0070C0"/>
                </a:solidFill>
              </a:rPr>
              <a:t>post-closing trial balance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Need for Permanent and Temporary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Accounts used to accumulate information from one fiscal period to the next are called </a:t>
            </a:r>
            <a:r>
              <a:rPr lang="en-US" b="1" dirty="0" smtClean="0">
                <a:solidFill>
                  <a:srgbClr val="0070C0"/>
                </a:solidFill>
              </a:rPr>
              <a:t>permanent accounts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Permanent accounts are also referred to as </a:t>
            </a:r>
            <a:r>
              <a:rPr lang="en-US" i="1" dirty="0" smtClean="0">
                <a:solidFill>
                  <a:srgbClr val="0070C0"/>
                </a:solidFill>
              </a:rPr>
              <a:t>real accounts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Accounts used to accumulate information until it is transferred to the owner’s capital account are called </a:t>
            </a:r>
            <a:r>
              <a:rPr lang="en-US" b="1" dirty="0">
                <a:solidFill>
                  <a:srgbClr val="0070C0"/>
                </a:solidFill>
              </a:rPr>
              <a:t>temporary accounts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Temporary accounts are also referred to as </a:t>
            </a:r>
            <a:r>
              <a:rPr lang="en-US" i="1" dirty="0" smtClean="0">
                <a:solidFill>
                  <a:srgbClr val="0070C0"/>
                </a:solidFill>
              </a:rPr>
              <a:t>nominal accounts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Post-Closing Trial Balance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Chapter 8_Page 2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28800"/>
            <a:ext cx="6400800" cy="4061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7543800" y="5068824"/>
            <a:ext cx="1364191" cy="584775"/>
            <a:chOff x="4560471" y="4000500"/>
            <a:chExt cx="1592791" cy="660975"/>
          </a:xfrm>
        </p:grpSpPr>
        <p:sp>
          <p:nvSpPr>
            <p:cNvPr id="14" name="Rectangle 13"/>
            <p:cNvSpPr/>
            <p:nvPr/>
          </p:nvSpPr>
          <p:spPr>
            <a:xfrm>
              <a:off x="5474871" y="4076700"/>
              <a:ext cx="6783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Single</a:t>
              </a:r>
              <a:br>
                <a:rPr lang="en-US" sz="1600" dirty="0" smtClean="0">
                  <a:solidFill>
                    <a:srgbClr val="1376B9"/>
                  </a:solidFill>
                </a:rPr>
              </a:br>
              <a:r>
                <a:rPr lang="en-US" sz="1600" dirty="0" smtClean="0">
                  <a:solidFill>
                    <a:srgbClr val="1376B9"/>
                  </a:solidFill>
                </a:rPr>
                <a:t>Rule</a:t>
              </a:r>
              <a:endParaRPr lang="en-US" sz="1600" dirty="0"/>
            </a:p>
          </p:txBody>
        </p:sp>
        <p:grpSp>
          <p:nvGrpSpPr>
            <p:cNvPr id="6" name="Group 22"/>
            <p:cNvGrpSpPr/>
            <p:nvPr/>
          </p:nvGrpSpPr>
          <p:grpSpPr>
            <a:xfrm>
              <a:off x="4560471" y="4000500"/>
              <a:ext cx="975360" cy="525780"/>
              <a:chOff x="598071" y="2857500"/>
              <a:chExt cx="975360" cy="52578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598071" y="2857500"/>
                <a:ext cx="838200" cy="3810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1207671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</p:grpSp>
      <p:grpSp>
        <p:nvGrpSpPr>
          <p:cNvPr id="8" name="Group 17"/>
          <p:cNvGrpSpPr/>
          <p:nvPr/>
        </p:nvGrpSpPr>
        <p:grpSpPr>
          <a:xfrm>
            <a:off x="6705600" y="5259765"/>
            <a:ext cx="1863837" cy="1092267"/>
            <a:chOff x="7086442" y="3966270"/>
            <a:chExt cx="1863837" cy="1092267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7086442" y="3966270"/>
              <a:ext cx="381000" cy="88957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6"/>
            <p:cNvGrpSpPr/>
            <p:nvPr/>
          </p:nvGrpSpPr>
          <p:grpSpPr>
            <a:xfrm>
              <a:off x="7238842" y="4692777"/>
              <a:ext cx="1711437" cy="365760"/>
              <a:chOff x="4234657" y="4142232"/>
              <a:chExt cx="1711437" cy="365760"/>
            </a:xfrm>
          </p:grpSpPr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234657" y="4142232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7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652150" y="4159437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Record Totals</a:t>
                </a:r>
                <a:endParaRPr lang="en-US" sz="1600" dirty="0"/>
              </a:p>
            </p:txBody>
          </p:sp>
        </p:grpSp>
      </p:grpSp>
      <p:grpSp>
        <p:nvGrpSpPr>
          <p:cNvPr id="13" name="Group 22"/>
          <p:cNvGrpSpPr/>
          <p:nvPr/>
        </p:nvGrpSpPr>
        <p:grpSpPr>
          <a:xfrm>
            <a:off x="4648200" y="1447800"/>
            <a:ext cx="1295400" cy="685800"/>
            <a:chOff x="4484272" y="4305300"/>
            <a:chExt cx="1295400" cy="685800"/>
          </a:xfrm>
        </p:grpSpPr>
        <p:sp>
          <p:nvSpPr>
            <p:cNvPr id="24" name="Rectangle 23"/>
            <p:cNvSpPr/>
            <p:nvPr/>
          </p:nvSpPr>
          <p:spPr>
            <a:xfrm>
              <a:off x="4484272" y="4305300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Heading</a:t>
              </a:r>
              <a:endParaRPr lang="en-US" sz="1600" dirty="0"/>
            </a:p>
          </p:txBody>
        </p:sp>
        <p:grpSp>
          <p:nvGrpSpPr>
            <p:cNvPr id="15" name="Group 22"/>
            <p:cNvGrpSpPr/>
            <p:nvPr/>
          </p:nvGrpSpPr>
          <p:grpSpPr>
            <a:xfrm>
              <a:off x="5322472" y="4320540"/>
              <a:ext cx="457200" cy="670560"/>
              <a:chOff x="1360072" y="3177540"/>
              <a:chExt cx="457200" cy="67056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H="1">
                <a:off x="1360072" y="3314700"/>
                <a:ext cx="304800" cy="533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1451512" y="31775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18" name="Group 49"/>
          <p:cNvGrpSpPr/>
          <p:nvPr/>
        </p:nvGrpSpPr>
        <p:grpSpPr>
          <a:xfrm>
            <a:off x="304800" y="5181600"/>
            <a:ext cx="1371600" cy="609600"/>
            <a:chOff x="3692945" y="4267200"/>
            <a:chExt cx="1371600" cy="609600"/>
          </a:xfrm>
        </p:grpSpPr>
        <p:grpSp>
          <p:nvGrpSpPr>
            <p:cNvPr id="20" name="Group 22"/>
            <p:cNvGrpSpPr/>
            <p:nvPr/>
          </p:nvGrpSpPr>
          <p:grpSpPr>
            <a:xfrm>
              <a:off x="4358640" y="4267200"/>
              <a:ext cx="705905" cy="609600"/>
              <a:chOff x="396240" y="3124200"/>
              <a:chExt cx="705905" cy="609600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548640" y="3124200"/>
                <a:ext cx="553505" cy="457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396240" y="33680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6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692945" y="4538246"/>
              <a:ext cx="665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Totals</a:t>
              </a:r>
              <a:endParaRPr lang="en-US" sz="1600" dirty="0"/>
            </a:p>
          </p:txBody>
        </p:sp>
      </p:grpSp>
      <p:grpSp>
        <p:nvGrpSpPr>
          <p:cNvPr id="23" name="Group 54"/>
          <p:cNvGrpSpPr/>
          <p:nvPr/>
        </p:nvGrpSpPr>
        <p:grpSpPr>
          <a:xfrm>
            <a:off x="3657600" y="5334000"/>
            <a:ext cx="2819400" cy="1018032"/>
            <a:chOff x="3215640" y="3482947"/>
            <a:chExt cx="2819400" cy="1018032"/>
          </a:xfrm>
        </p:grpSpPr>
        <p:grpSp>
          <p:nvGrpSpPr>
            <p:cNvPr id="25" name="Group 22"/>
            <p:cNvGrpSpPr/>
            <p:nvPr/>
          </p:nvGrpSpPr>
          <p:grpSpPr>
            <a:xfrm>
              <a:off x="4358640" y="3482947"/>
              <a:ext cx="1676400" cy="997613"/>
              <a:chOff x="396240" y="2339947"/>
              <a:chExt cx="1676400" cy="997613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 flipV="1">
                <a:off x="548640" y="2339947"/>
                <a:ext cx="1524000" cy="78425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396240" y="29718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8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215640" y="4162425"/>
              <a:ext cx="11993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Double Rule</a:t>
              </a:r>
              <a:endParaRPr lang="en-US" sz="1600" dirty="0"/>
            </a:p>
          </p:txBody>
        </p:sp>
      </p:grpSp>
      <p:grpSp>
        <p:nvGrpSpPr>
          <p:cNvPr id="28" name="Group 64"/>
          <p:cNvGrpSpPr/>
          <p:nvPr/>
        </p:nvGrpSpPr>
        <p:grpSpPr>
          <a:xfrm>
            <a:off x="307219" y="3124200"/>
            <a:ext cx="1140581" cy="1920240"/>
            <a:chOff x="307219" y="3124200"/>
            <a:chExt cx="1140581" cy="1920240"/>
          </a:xfrm>
        </p:grpSpPr>
        <p:grpSp>
          <p:nvGrpSpPr>
            <p:cNvPr id="29" name="Group 95"/>
            <p:cNvGrpSpPr/>
            <p:nvPr/>
          </p:nvGrpSpPr>
          <p:grpSpPr>
            <a:xfrm>
              <a:off x="307219" y="3130737"/>
              <a:ext cx="942461" cy="892623"/>
              <a:chOff x="4870110" y="4184262"/>
              <a:chExt cx="942461" cy="892623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4870110" y="4184262"/>
                <a:ext cx="8654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Account</a:t>
                </a:r>
                <a:br>
                  <a:rPr lang="en-US" sz="1600" dirty="0" smtClean="0">
                    <a:solidFill>
                      <a:srgbClr val="1376B9"/>
                    </a:solidFill>
                  </a:rPr>
                </a:br>
                <a:r>
                  <a:rPr lang="en-US" sz="1600" dirty="0" smtClean="0">
                    <a:solidFill>
                      <a:srgbClr val="1376B9"/>
                    </a:solidFill>
                  </a:rPr>
                  <a:t>Titles</a:t>
                </a:r>
                <a:endParaRPr lang="en-US" sz="1600" dirty="0"/>
              </a:p>
            </p:txBody>
          </p:sp>
          <p:grpSp>
            <p:nvGrpSpPr>
              <p:cNvPr id="30" name="Group 22"/>
              <p:cNvGrpSpPr/>
              <p:nvPr/>
            </p:nvGrpSpPr>
            <p:grpSpPr>
              <a:xfrm>
                <a:off x="5020091" y="4711125"/>
                <a:ext cx="792480" cy="365760"/>
                <a:chOff x="1057691" y="3568125"/>
                <a:chExt cx="792480" cy="365760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>
                  <a:off x="1210091" y="3768210"/>
                  <a:ext cx="640080" cy="13275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"/>
                <p:cNvSpPr>
                  <a:spLocks noChangeArrowheads="1"/>
                </p:cNvSpPr>
                <p:nvPr/>
              </p:nvSpPr>
              <p:spPr bwMode="auto">
                <a:xfrm>
                  <a:off x="1057691" y="356812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2</a:t>
                  </a:r>
                </a:p>
              </p:txBody>
            </p:sp>
          </p:grpSp>
        </p:grpSp>
        <p:sp>
          <p:nvSpPr>
            <p:cNvPr id="67" name="Left Bracket 66"/>
            <p:cNvSpPr/>
            <p:nvPr/>
          </p:nvSpPr>
          <p:spPr>
            <a:xfrm>
              <a:off x="1295400" y="3124200"/>
              <a:ext cx="152400" cy="192024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71"/>
          <p:cNvGrpSpPr/>
          <p:nvPr/>
        </p:nvGrpSpPr>
        <p:grpSpPr>
          <a:xfrm>
            <a:off x="1447800" y="5181600"/>
            <a:ext cx="4267200" cy="1170432"/>
            <a:chOff x="3215640" y="3200400"/>
            <a:chExt cx="4267200" cy="1170432"/>
          </a:xfrm>
        </p:grpSpPr>
        <p:grpSp>
          <p:nvGrpSpPr>
            <p:cNvPr id="32" name="Group 22"/>
            <p:cNvGrpSpPr/>
            <p:nvPr/>
          </p:nvGrpSpPr>
          <p:grpSpPr>
            <a:xfrm>
              <a:off x="4678680" y="3200400"/>
              <a:ext cx="2804160" cy="1170432"/>
              <a:chOff x="716280" y="2057400"/>
              <a:chExt cx="2804160" cy="1170432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 flipV="1">
                <a:off x="853440" y="2057400"/>
                <a:ext cx="2667000" cy="990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"/>
              <p:cNvSpPr>
                <a:spLocks noChangeArrowheads="1"/>
              </p:cNvSpPr>
              <p:nvPr/>
            </p:nvSpPr>
            <p:spPr bwMode="auto">
              <a:xfrm>
                <a:off x="716280" y="2862072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5</a:t>
                </a:r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3215640" y="4004846"/>
              <a:ext cx="14709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Compare Totals</a:t>
              </a:r>
              <a:endParaRPr lang="en-US" sz="1600" dirty="0"/>
            </a:p>
          </p:txBody>
        </p:sp>
      </p:grpSp>
      <p:grpSp>
        <p:nvGrpSpPr>
          <p:cNvPr id="33" name="Group 81"/>
          <p:cNvGrpSpPr/>
          <p:nvPr/>
        </p:nvGrpSpPr>
        <p:grpSpPr>
          <a:xfrm>
            <a:off x="7763256" y="3124200"/>
            <a:ext cx="1152144" cy="1828800"/>
            <a:chOff x="7763256" y="3124200"/>
            <a:chExt cx="1152144" cy="1828800"/>
          </a:xfrm>
        </p:grpSpPr>
        <p:grpSp>
          <p:nvGrpSpPr>
            <p:cNvPr id="34" name="Group 37"/>
            <p:cNvGrpSpPr/>
            <p:nvPr/>
          </p:nvGrpSpPr>
          <p:grpSpPr>
            <a:xfrm>
              <a:off x="7924800" y="3124200"/>
              <a:ext cx="990600" cy="890016"/>
              <a:chOff x="4484272" y="3535680"/>
              <a:chExt cx="990600" cy="89001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484272" y="3535680"/>
                <a:ext cx="9906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Account </a:t>
                </a:r>
                <a:br>
                  <a:rPr lang="en-US" sz="1600" dirty="0" smtClean="0">
                    <a:solidFill>
                      <a:srgbClr val="1376B9"/>
                    </a:solidFill>
                  </a:rPr>
                </a:br>
                <a:r>
                  <a:rPr lang="en-US" sz="1600" dirty="0" smtClean="0">
                    <a:solidFill>
                      <a:srgbClr val="1376B9"/>
                    </a:solidFill>
                  </a:rPr>
                  <a:t>Balances</a:t>
                </a:r>
                <a:endParaRPr lang="en-US" sz="1600" dirty="0"/>
              </a:p>
            </p:txBody>
          </p:sp>
          <p:grpSp>
            <p:nvGrpSpPr>
              <p:cNvPr id="35" name="Group 22"/>
              <p:cNvGrpSpPr/>
              <p:nvPr/>
            </p:nvGrpSpPr>
            <p:grpSpPr>
              <a:xfrm>
                <a:off x="4484272" y="4059936"/>
                <a:ext cx="746760" cy="365760"/>
                <a:chOff x="521872" y="2916936"/>
                <a:chExt cx="746760" cy="365760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H="1">
                  <a:off x="521872" y="3137916"/>
                  <a:ext cx="5334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7"/>
                <p:cNvSpPr>
                  <a:spLocks noChangeArrowheads="1"/>
                </p:cNvSpPr>
                <p:nvPr/>
              </p:nvSpPr>
              <p:spPr bwMode="auto">
                <a:xfrm>
                  <a:off x="902872" y="2916936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</p:grpSp>
        <p:sp>
          <p:nvSpPr>
            <p:cNvPr id="77" name="Left Bracket 76"/>
            <p:cNvSpPr/>
            <p:nvPr/>
          </p:nvSpPr>
          <p:spPr>
            <a:xfrm flipH="1">
              <a:off x="7763256" y="3124200"/>
              <a:ext cx="152400" cy="18288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Accounting Cycle for a Service Business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series of accounting activities included in recording financial information for a fiscal period is called an </a:t>
            </a:r>
            <a:r>
              <a:rPr lang="en-US" b="1" dirty="0" smtClean="0">
                <a:solidFill>
                  <a:srgbClr val="0070C0"/>
                </a:solidFill>
              </a:rPr>
              <a:t>accounting cycle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pter 8_Page 2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371600"/>
            <a:ext cx="4937760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Cycle for a Service Business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505200" y="2057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3124200" y="3352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4358640" y="420624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3276600" y="504444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5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600200" y="4114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6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514600" y="1828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762000" y="3581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1447800" y="2209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lt1"/>
                </a:solidFill>
              </a:rPr>
              <a:t>8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5562600" y="5073650"/>
            <a:ext cx="3200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</a:t>
            </a:r>
            <a:r>
              <a:rPr lang="en-US" sz="2000" dirty="0"/>
              <a:t>	Prepare post-closing trial balance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5562600" y="4397375"/>
            <a:ext cx="3200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</a:t>
            </a:r>
            <a:r>
              <a:rPr lang="en-US" sz="2000" dirty="0"/>
              <a:t>	</a:t>
            </a:r>
            <a:r>
              <a:rPr lang="en-US" sz="2000" dirty="0" smtClean="0"/>
              <a:t>Journalize and post closing entries</a:t>
            </a:r>
            <a:endParaRPr lang="en-US" sz="2000" dirty="0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5562600" y="3730625"/>
            <a:ext cx="3200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r>
              <a:rPr lang="en-US" sz="2000" dirty="0"/>
              <a:t>	</a:t>
            </a:r>
            <a:r>
              <a:rPr lang="en-US" sz="2000" dirty="0" smtClean="0"/>
              <a:t>Prepare financial statements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562600" y="3060700"/>
            <a:ext cx="3200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 smtClean="0"/>
              <a:t>Journalize and post adjusting entries</a:t>
            </a:r>
            <a:endParaRPr lang="en-US" sz="2000" dirty="0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5562600" y="2698750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Prepare work sheet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562600" y="2327275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en-US" sz="2000" dirty="0"/>
              <a:t>	Post</a:t>
            </a: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5562600" y="1965325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Journalize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5562600" y="1600200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sz="2000" dirty="0"/>
              <a:t>	</a:t>
            </a:r>
            <a:r>
              <a:rPr lang="en-US" sz="2000" dirty="0" smtClean="0"/>
              <a:t>Analyze </a:t>
            </a:r>
            <a:r>
              <a:rPr lang="en-US" sz="2000" dirty="0"/>
              <a:t>transactions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17" grpId="0" animBg="1" autoUpdateAnimBg="0"/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Why </a:t>
            </a:r>
            <a:r>
              <a:rPr lang="en-US" dirty="0"/>
              <a:t>are lines drawn in both the Balance Debit and Balance Credit </a:t>
            </a:r>
            <a:r>
              <a:rPr lang="en-US" dirty="0" smtClean="0"/>
              <a:t>columns when </a:t>
            </a:r>
            <a:r>
              <a:rPr lang="en-US" dirty="0"/>
              <a:t>an account has a zero balance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To assure a reader that a balance has not been omitted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Which </a:t>
            </a:r>
            <a:r>
              <a:rPr lang="en-US" dirty="0"/>
              <a:t>accounts go on the post-closing trial balance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Only those with balances (permanent accounts)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Why </a:t>
            </a:r>
            <a:r>
              <a:rPr lang="en-US" dirty="0"/>
              <a:t>are temporary accounts omitted from a post-closing trial balance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Because they are closed and have </a:t>
            </a:r>
            <a:r>
              <a:rPr lang="en-US" sz="3200" smtClean="0"/>
              <a:t>zero balances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8-2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500" b="1" dirty="0">
                <a:solidFill>
                  <a:srgbClr val="FF0000"/>
                </a:solidFill>
              </a:rPr>
              <a:t>4</a:t>
            </a:r>
            <a:r>
              <a:rPr lang="en-US" sz="3500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are the steps in the accounting cycle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1.	Analyze transactions.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2.	Journalize.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3.	Post.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4.	Prepare work sheet.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5.	Journalize and post adjusting entries.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6.	Prepare financial statements.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7.	Journalize and post closing entries.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/>
              <a:t>8.	Prepare post-closing trial balance.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8-2</a:t>
            </a:r>
            <a:br>
              <a:rPr lang="en-US" dirty="0" smtClean="0"/>
            </a:br>
            <a:r>
              <a:rPr lang="en-US" dirty="0" smtClean="0"/>
              <a:t>On You Own 8-2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8-1 thru 8-2 (Excel)</a:t>
            </a:r>
          </a:p>
          <a:p>
            <a:pPr lvl="1"/>
            <a:r>
              <a:rPr lang="en-US" dirty="0" smtClean="0"/>
              <a:t>Modeled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8-1 thru 8-2 (Excel)</a:t>
            </a:r>
          </a:p>
          <a:p>
            <a:pPr lvl="1"/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</a:t>
            </a:r>
            <a:r>
              <a:rPr lang="en-US" dirty="0" smtClean="0"/>
              <a:t>-1 Application Problem</a:t>
            </a:r>
          </a:p>
          <a:p>
            <a:pPr lvl="1"/>
            <a:r>
              <a:rPr lang="en-US" dirty="0" smtClean="0"/>
              <a:t>Self-Correcting Excel</a:t>
            </a:r>
          </a:p>
          <a:p>
            <a:pPr lvl="1"/>
            <a:endParaRPr lang="en-US" dirty="0" smtClean="0"/>
          </a:p>
          <a:p>
            <a:r>
              <a:rPr lang="en-US" dirty="0"/>
              <a:t>8</a:t>
            </a:r>
            <a:r>
              <a:rPr lang="en-US" dirty="0" smtClean="0"/>
              <a:t>-2 Application Problem</a:t>
            </a:r>
          </a:p>
          <a:p>
            <a:pPr lvl="1"/>
            <a:r>
              <a:rPr lang="en-US" dirty="0" smtClean="0"/>
              <a:t>Excel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</a:t>
            </a:r>
            <a:r>
              <a:rPr lang="en-US" dirty="0" smtClean="0"/>
              <a:t> Mastery Problem</a:t>
            </a:r>
            <a:endParaRPr lang="en-US" dirty="0"/>
          </a:p>
          <a:p>
            <a:pPr lvl="1"/>
            <a:r>
              <a:rPr lang="en-US" dirty="0" smtClean="0"/>
              <a:t>Peachtree</a:t>
            </a:r>
          </a:p>
          <a:p>
            <a:endParaRPr lang="en-US" dirty="0" smtClean="0"/>
          </a:p>
          <a:p>
            <a:r>
              <a:rPr lang="en-US" dirty="0"/>
              <a:t>8</a:t>
            </a:r>
            <a:r>
              <a:rPr lang="en-US" dirty="0" smtClean="0"/>
              <a:t> Challenge Problem</a:t>
            </a:r>
            <a:endParaRPr lang="en-US" dirty="0"/>
          </a:p>
          <a:p>
            <a:pPr lvl="1"/>
            <a:r>
              <a:rPr lang="en-US" dirty="0" smtClean="0"/>
              <a:t>Peachtree</a:t>
            </a:r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Need for Closing Temporary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 entries used to prepare temporary accounts for a new fiscal period </a:t>
            </a:r>
            <a:r>
              <a:rPr lang="en-US" dirty="0"/>
              <a:t>are called </a:t>
            </a:r>
            <a:r>
              <a:rPr lang="en-US" b="1" dirty="0" smtClean="0">
                <a:solidFill>
                  <a:srgbClr val="0070C0"/>
                </a:solidFill>
              </a:rPr>
              <a:t>closing entries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temporary account balances must be reduced to zero at the end of each fiscal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8 </a:t>
            </a:r>
            <a:r>
              <a:rPr lang="en-US" dirty="0"/>
              <a:t>Review (</a:t>
            </a:r>
            <a:r>
              <a:rPr lang="en-US" dirty="0" err="1"/>
              <a:t>ExamView</a:t>
            </a:r>
            <a:r>
              <a:rPr lang="en-US" dirty="0"/>
              <a:t>)	</a:t>
            </a:r>
          </a:p>
          <a:p>
            <a:pPr lvl="1"/>
            <a:r>
              <a:rPr lang="en-US" dirty="0" smtClean="0"/>
              <a:t>90 % or Greater </a:t>
            </a:r>
          </a:p>
          <a:p>
            <a:pPr lvl="2"/>
            <a:r>
              <a:rPr lang="en-US" dirty="0" smtClean="0"/>
              <a:t>5 Point Bonus on Unit 1 Concept Quiz (20% Bonus)</a:t>
            </a:r>
          </a:p>
          <a:p>
            <a:r>
              <a:rPr lang="en-US" dirty="0"/>
              <a:t>Unit 8</a:t>
            </a:r>
            <a:r>
              <a:rPr lang="en-US" dirty="0" smtClean="0"/>
              <a:t> </a:t>
            </a:r>
            <a:r>
              <a:rPr lang="en-US" dirty="0"/>
              <a:t>Part 1 Quiz (</a:t>
            </a:r>
            <a:r>
              <a:rPr lang="en-US" dirty="0" err="1"/>
              <a:t>ExamView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Concepts – 25 Questions (25 Points)</a:t>
            </a:r>
          </a:p>
          <a:p>
            <a:r>
              <a:rPr lang="en-US" dirty="0"/>
              <a:t>Unit 8</a:t>
            </a:r>
            <a:r>
              <a:rPr lang="en-US" dirty="0" smtClean="0"/>
              <a:t> </a:t>
            </a:r>
            <a:r>
              <a:rPr lang="en-US" dirty="0"/>
              <a:t>Part 2 Quiz (Excel)</a:t>
            </a:r>
          </a:p>
          <a:p>
            <a:pPr lvl="2"/>
            <a:r>
              <a:rPr lang="en-US" dirty="0" smtClean="0"/>
              <a:t>Skills (30 Points)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914400" y="4800600"/>
            <a:ext cx="7315200" cy="1447800"/>
            <a:chOff x="914400" y="4800600"/>
            <a:chExt cx="7315200" cy="1447800"/>
          </a:xfrm>
        </p:grpSpPr>
        <p:sp>
          <p:nvSpPr>
            <p:cNvPr id="65" name="Oval 64"/>
            <p:cNvSpPr/>
            <p:nvPr/>
          </p:nvSpPr>
          <p:spPr>
            <a:xfrm>
              <a:off x="914400" y="4800600"/>
              <a:ext cx="7315200" cy="1447800"/>
            </a:xfrm>
            <a:prstGeom prst="ellipse">
              <a:avLst/>
            </a:prstGeom>
            <a:gradFill flip="none" rotWithShape="1">
              <a:gsLst>
                <a:gs pos="0">
                  <a:srgbClr val="FFE5CD">
                    <a:alpha val="47843"/>
                  </a:srgb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914400" y="4905494"/>
              <a:ext cx="7315200" cy="1266706"/>
              <a:chOff x="914400" y="2590800"/>
              <a:chExt cx="7315200" cy="1266706"/>
            </a:xfrm>
          </p:grpSpPr>
          <p:grpSp>
            <p:nvGrpSpPr>
              <p:cNvPr id="58" name="Group 55"/>
              <p:cNvGrpSpPr/>
              <p:nvPr/>
            </p:nvGrpSpPr>
            <p:grpSpPr>
              <a:xfrm>
                <a:off x="914400" y="2590800"/>
                <a:ext cx="7315200" cy="1266706"/>
                <a:chOff x="5298649" y="2667000"/>
                <a:chExt cx="7315200" cy="1266706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7520615" y="2667000"/>
                  <a:ext cx="287126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0070C0"/>
                      </a:solidFill>
                    </a:rPr>
                    <a:t>Income Summary</a:t>
                  </a: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5298649" y="3019306"/>
                  <a:ext cx="73152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8956249" y="3019306"/>
                  <a:ext cx="0" cy="914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Rectangle 58"/>
              <p:cNvSpPr/>
              <p:nvPr/>
            </p:nvSpPr>
            <p:spPr>
              <a:xfrm>
                <a:off x="914400" y="2927866"/>
                <a:ext cx="3657600" cy="923330"/>
              </a:xfrm>
              <a:prstGeom prst="rect">
                <a:avLst/>
              </a:prstGeom>
            </p:spPr>
            <p:txBody>
              <a:bodyPr wrap="square" lIns="45720" rIns="45720">
                <a:spAutoFit/>
              </a:bodyPr>
              <a:lstStyle/>
              <a:p>
                <a:pPr lvl="0" algn="ctr"/>
                <a:r>
                  <a:rPr lang="en-US" dirty="0" smtClean="0">
                    <a:solidFill>
                      <a:srgbClr val="0070C0"/>
                    </a:solidFill>
                  </a:rPr>
                  <a:t>Debit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Total expenses (greater than revenue)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(Debit balance is the net loss.)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572000" y="2927866"/>
                <a:ext cx="3657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dirty="0" smtClean="0">
                    <a:solidFill>
                      <a:srgbClr val="0070C0"/>
                    </a:solidFill>
                  </a:rPr>
                  <a:t>Credit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Revenue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914400" y="2438400"/>
            <a:ext cx="7315200" cy="1600200"/>
            <a:chOff x="914400" y="2438400"/>
            <a:chExt cx="7315200" cy="1600200"/>
          </a:xfrm>
        </p:grpSpPr>
        <p:sp>
          <p:nvSpPr>
            <p:cNvPr id="64" name="Oval 63"/>
            <p:cNvSpPr/>
            <p:nvPr/>
          </p:nvSpPr>
          <p:spPr>
            <a:xfrm>
              <a:off x="914400" y="2438400"/>
              <a:ext cx="7315200" cy="1600200"/>
            </a:xfrm>
            <a:prstGeom prst="ellipse">
              <a:avLst/>
            </a:prstGeom>
            <a:gradFill flip="none" rotWithShape="1">
              <a:gsLst>
                <a:gs pos="0">
                  <a:srgbClr val="FFE5CD">
                    <a:alpha val="47843"/>
                  </a:srgb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14400" y="2590800"/>
              <a:ext cx="7315200" cy="1266706"/>
              <a:chOff x="914400" y="2590800"/>
              <a:chExt cx="7315200" cy="1266706"/>
            </a:xfrm>
          </p:grpSpPr>
          <p:grpSp>
            <p:nvGrpSpPr>
              <p:cNvPr id="46" name="Group 55"/>
              <p:cNvGrpSpPr/>
              <p:nvPr/>
            </p:nvGrpSpPr>
            <p:grpSpPr>
              <a:xfrm>
                <a:off x="914400" y="2590800"/>
                <a:ext cx="7315200" cy="1266706"/>
                <a:chOff x="5298649" y="2667000"/>
                <a:chExt cx="7315200" cy="1266706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7520615" y="2667000"/>
                  <a:ext cx="287126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0070C0"/>
                      </a:solidFill>
                    </a:rPr>
                    <a:t>Income Summary</a:t>
                  </a:r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5298649" y="3019306"/>
                  <a:ext cx="73152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956249" y="3019306"/>
                  <a:ext cx="0" cy="9144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52"/>
              <p:cNvSpPr/>
              <p:nvPr/>
            </p:nvSpPr>
            <p:spPr>
              <a:xfrm>
                <a:off x="914400" y="2927866"/>
                <a:ext cx="3657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dirty="0" smtClean="0">
                    <a:solidFill>
                      <a:srgbClr val="0070C0"/>
                    </a:solidFill>
                  </a:rPr>
                  <a:t>Debit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Total expenses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572000" y="2927866"/>
                <a:ext cx="36576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dirty="0" smtClean="0">
                    <a:solidFill>
                      <a:srgbClr val="0070C0"/>
                    </a:solidFill>
                  </a:rPr>
                  <a:t>Credit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Revenue (greater than expenses)</a:t>
                </a:r>
              </a:p>
              <a:p>
                <a:pPr lvl="0" algn="ctr"/>
                <a:r>
                  <a:rPr lang="en-US" dirty="0" smtClean="0">
                    <a:solidFill>
                      <a:prstClr val="black"/>
                    </a:solidFill>
                  </a:rPr>
                  <a:t>(Credit balance is the net income.)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Need for the Income Summary Account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When revenue is greater than total expenses, resulting in a net income, the Income  Summary account has a credit balance, as shown in the T account.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sz="half" idx="4294967295"/>
          </p:nvPr>
        </p:nvSpPr>
        <p:spPr>
          <a:xfrm>
            <a:off x="457200" y="4114800"/>
            <a:ext cx="8153400" cy="838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When total expenses are greater than revenue, resulting in a net loss, the Income Summary account has a debit balance, as shown in the T account.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C21SE_GJ-008-Page 21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6270" y="4267200"/>
            <a:ext cx="5536121" cy="1874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Closing Entry for an Income Statement Account with a Credit Balance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24256" y="1371600"/>
            <a:ext cx="4724400" cy="1480066"/>
            <a:chOff x="4419600" y="1524000"/>
            <a:chExt cx="4724400" cy="1480066"/>
          </a:xfrm>
        </p:grpSpPr>
        <p:sp>
          <p:nvSpPr>
            <p:cNvPr id="16" name="Rectangle 15"/>
            <p:cNvSpPr/>
            <p:nvPr/>
          </p:nvSpPr>
          <p:spPr>
            <a:xfrm>
              <a:off x="4419600" y="1796535"/>
              <a:ext cx="2133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828800" algn="dec"/>
                </a:tabLst>
              </a:pPr>
              <a:r>
                <a:rPr lang="en-US" sz="1600" dirty="0" smtClean="0"/>
                <a:t>Closing	5,820.00</a:t>
              </a:r>
              <a:endParaRPr lang="en-US" dirty="0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53200" y="2639568"/>
              <a:ext cx="2514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057400" algn="dec"/>
                </a:tabLst>
              </a:pPr>
              <a:r>
                <a:rPr lang="en-US" sz="1600" dirty="0" smtClean="0"/>
                <a:t>Closing (revenue)	5,820.00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53200" y="1795713"/>
              <a:ext cx="2590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057400" algn="dec"/>
                </a:tabLst>
              </a:pPr>
              <a:r>
                <a:rPr lang="en-US" sz="1600" dirty="0" smtClean="0"/>
                <a:t>Bal. 	5,820.00</a:t>
              </a:r>
            </a:p>
            <a:p>
              <a:pPr>
                <a:tabLst>
                  <a:tab pos="2057400" algn="dec"/>
                </a:tabLst>
              </a:pPr>
              <a:r>
                <a:rPr lang="en-US" sz="1600" i="1" dirty="0" smtClean="0"/>
                <a:t>(New Bal.	0.00)</a:t>
              </a:r>
            </a:p>
          </p:txBody>
        </p:sp>
        <p:grpSp>
          <p:nvGrpSpPr>
            <p:cNvPr id="15" name="Group 53"/>
            <p:cNvGrpSpPr/>
            <p:nvPr/>
          </p:nvGrpSpPr>
          <p:grpSpPr>
            <a:xfrm>
              <a:off x="4419600" y="1524000"/>
              <a:ext cx="4572000" cy="824746"/>
              <a:chOff x="4841449" y="1752600"/>
              <a:chExt cx="4572000" cy="82474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146249" y="1752600"/>
                <a:ext cx="36576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</a:t>
                </a:r>
                <a:endParaRPr lang="en-US" dirty="0" smtClean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4841449" y="2028706"/>
                <a:ext cx="45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975049" y="2028706"/>
                <a:ext cx="0" cy="548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55"/>
            <p:cNvGrpSpPr/>
            <p:nvPr/>
          </p:nvGrpSpPr>
          <p:grpSpPr>
            <a:xfrm>
              <a:off x="4457700" y="2362200"/>
              <a:ext cx="4572000" cy="641866"/>
              <a:chOff x="5717749" y="2743200"/>
              <a:chExt cx="4572000" cy="64186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441649" y="27432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Income Summary</a:t>
                </a:r>
                <a:endParaRPr lang="en-US" dirty="0" smtClean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5717749" y="3019306"/>
                <a:ext cx="457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8132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Chapter 8_Page 217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429516" y="2895600"/>
            <a:ext cx="5351297" cy="109979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676400" y="4114800"/>
            <a:ext cx="2819400" cy="1219200"/>
            <a:chOff x="4451124" y="4152900"/>
            <a:chExt cx="28194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4451124" y="4152900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Heading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34" name="Group 22"/>
            <p:cNvGrpSpPr/>
            <p:nvPr/>
          </p:nvGrpSpPr>
          <p:grpSpPr>
            <a:xfrm>
              <a:off x="5271036" y="4160520"/>
              <a:ext cx="1999488" cy="1211580"/>
              <a:chOff x="1308636" y="3017520"/>
              <a:chExt cx="1999488" cy="121158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1512472" y="3200400"/>
                <a:ext cx="1795652" cy="10287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981200" y="4800600"/>
            <a:ext cx="1676400" cy="762000"/>
            <a:chOff x="4755924" y="4152900"/>
            <a:chExt cx="1676400" cy="762000"/>
          </a:xfrm>
        </p:grpSpPr>
        <p:sp>
          <p:nvSpPr>
            <p:cNvPr id="38" name="Rectangle 37"/>
            <p:cNvSpPr/>
            <p:nvPr/>
          </p:nvSpPr>
          <p:spPr>
            <a:xfrm>
              <a:off x="4755924" y="41529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Date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39" name="Group 22"/>
            <p:cNvGrpSpPr/>
            <p:nvPr/>
          </p:nvGrpSpPr>
          <p:grpSpPr>
            <a:xfrm>
              <a:off x="5271036" y="4160520"/>
              <a:ext cx="1161288" cy="754380"/>
              <a:chOff x="1308636" y="3017520"/>
              <a:chExt cx="1161288" cy="754380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1537236" y="3238500"/>
                <a:ext cx="932688" cy="533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52" name="Group 61"/>
          <p:cNvGrpSpPr/>
          <p:nvPr/>
        </p:nvGrpSpPr>
        <p:grpSpPr>
          <a:xfrm>
            <a:off x="5105400" y="5791200"/>
            <a:ext cx="2667000" cy="685800"/>
            <a:chOff x="1166900" y="5755005"/>
            <a:chExt cx="2667000" cy="685800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2462300" y="5755005"/>
              <a:ext cx="1371600" cy="4267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31"/>
            <p:cNvGrpSpPr/>
            <p:nvPr/>
          </p:nvGrpSpPr>
          <p:grpSpPr>
            <a:xfrm>
              <a:off x="1166900" y="5755005"/>
              <a:ext cx="2185409" cy="685800"/>
              <a:chOff x="3858665" y="3926205"/>
              <a:chExt cx="2185409" cy="685800"/>
            </a:xfrm>
          </p:grpSpPr>
          <p:grpSp>
            <p:nvGrpSpPr>
              <p:cNvPr id="56" name="Group 22"/>
              <p:cNvGrpSpPr/>
              <p:nvPr/>
            </p:nvGrpSpPr>
            <p:grpSpPr>
              <a:xfrm>
                <a:off x="3858665" y="3926205"/>
                <a:ext cx="1447800" cy="685800"/>
                <a:chOff x="-103735" y="2783205"/>
                <a:chExt cx="1447800" cy="685800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-103735" y="2783205"/>
                  <a:ext cx="1295400" cy="42672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7"/>
                <p:cNvSpPr>
                  <a:spLocks noChangeArrowheads="1"/>
                </p:cNvSpPr>
                <p:nvPr/>
              </p:nvSpPr>
              <p:spPr bwMode="auto">
                <a:xfrm>
                  <a:off x="978305" y="310324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4</a:t>
                  </a: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>
              <a:xfrm>
                <a:off x="5355552" y="4248150"/>
                <a:ext cx="6885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Credit</a:t>
                </a:r>
                <a:endParaRPr lang="en-US" sz="1600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4267201" y="3429000"/>
            <a:ext cx="4419599" cy="2133600"/>
            <a:chOff x="3970064" y="3429000"/>
            <a:chExt cx="4419599" cy="2133600"/>
          </a:xfrm>
        </p:grpSpPr>
        <p:grpSp>
          <p:nvGrpSpPr>
            <p:cNvPr id="43" name="Group 39"/>
            <p:cNvGrpSpPr/>
            <p:nvPr/>
          </p:nvGrpSpPr>
          <p:grpSpPr>
            <a:xfrm>
              <a:off x="3970064" y="3962400"/>
              <a:ext cx="3657599" cy="1600200"/>
              <a:chOff x="-120836" y="5998845"/>
              <a:chExt cx="3657599" cy="1600200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2774763" y="6151245"/>
                <a:ext cx="220937" cy="1371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31"/>
              <p:cNvGrpSpPr/>
              <p:nvPr/>
            </p:nvGrpSpPr>
            <p:grpSpPr>
              <a:xfrm>
                <a:off x="-120836" y="5998845"/>
                <a:ext cx="3657599" cy="1600200"/>
                <a:chOff x="2570929" y="4170045"/>
                <a:chExt cx="3657599" cy="1600200"/>
              </a:xfrm>
            </p:grpSpPr>
            <p:grpSp>
              <p:nvGrpSpPr>
                <p:cNvPr id="47" name="Group 22"/>
                <p:cNvGrpSpPr/>
                <p:nvPr/>
              </p:nvGrpSpPr>
              <p:grpSpPr>
                <a:xfrm>
                  <a:off x="2570929" y="4170045"/>
                  <a:ext cx="3047999" cy="1600200"/>
                  <a:chOff x="-1391471" y="3027045"/>
                  <a:chExt cx="3047999" cy="16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>
                  <a:xfrm flipH="1">
                    <a:off x="-1391471" y="3179445"/>
                    <a:ext cx="2895599" cy="144780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1290768" y="30270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3</a:t>
                    </a:r>
                  </a:p>
                </p:txBody>
              </p:sp>
            </p:grpSp>
            <p:sp>
              <p:nvSpPr>
                <p:cNvPr id="48" name="Rectangle 47"/>
                <p:cNvSpPr/>
                <p:nvPr/>
              </p:nvSpPr>
              <p:spPr>
                <a:xfrm>
                  <a:off x="5591815" y="4171950"/>
                  <a:ext cx="63671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Debit</a:t>
                  </a:r>
                  <a:endParaRPr lang="en-US" sz="1600" dirty="0"/>
                </a:p>
              </p:txBody>
            </p:sp>
          </p:grpSp>
        </p:grpSp>
        <p:sp>
          <p:nvSpPr>
            <p:cNvPr id="62" name="Freeform 61"/>
            <p:cNvSpPr/>
            <p:nvPr/>
          </p:nvSpPr>
          <p:spPr>
            <a:xfrm>
              <a:off x="6332263" y="3810000"/>
              <a:ext cx="1676400" cy="1752600"/>
            </a:xfrm>
            <a:custGeom>
              <a:avLst/>
              <a:gdLst>
                <a:gd name="connsiteX0" fmla="*/ 0 w 2532888"/>
                <a:gd name="connsiteY0" fmla="*/ 0 h 1572768"/>
                <a:gd name="connsiteX1" fmla="*/ 2523744 w 2532888"/>
                <a:gd name="connsiteY1" fmla="*/ 0 h 1572768"/>
                <a:gd name="connsiteX2" fmla="*/ 2532888 w 2532888"/>
                <a:gd name="connsiteY2" fmla="*/ 1554480 h 1572768"/>
                <a:gd name="connsiteX3" fmla="*/ 877824 w 2532888"/>
                <a:gd name="connsiteY3" fmla="*/ 1572768 h 1572768"/>
                <a:gd name="connsiteX0" fmla="*/ 0 w 2532888"/>
                <a:gd name="connsiteY0" fmla="*/ 0 h 1559210"/>
                <a:gd name="connsiteX1" fmla="*/ 2523744 w 2532888"/>
                <a:gd name="connsiteY1" fmla="*/ 0 h 1559210"/>
                <a:gd name="connsiteX2" fmla="*/ 2532888 w 2532888"/>
                <a:gd name="connsiteY2" fmla="*/ 1554480 h 1559210"/>
                <a:gd name="connsiteX3" fmla="*/ 1027606 w 2532888"/>
                <a:gd name="connsiteY3" fmla="*/ 1559210 h 1559210"/>
                <a:gd name="connsiteX0" fmla="*/ 0 w 2532888"/>
                <a:gd name="connsiteY0" fmla="*/ 0 h 1559210"/>
                <a:gd name="connsiteX1" fmla="*/ 2523744 w 2532888"/>
                <a:gd name="connsiteY1" fmla="*/ 0 h 1559210"/>
                <a:gd name="connsiteX2" fmla="*/ 2532888 w 2532888"/>
                <a:gd name="connsiteY2" fmla="*/ 1554480 h 1559210"/>
                <a:gd name="connsiteX3" fmla="*/ 1228310 w 2532888"/>
                <a:gd name="connsiteY3" fmla="*/ 1559210 h 1559210"/>
                <a:gd name="connsiteX0" fmla="*/ 0 w 2332184"/>
                <a:gd name="connsiteY0" fmla="*/ 0 h 1574802"/>
                <a:gd name="connsiteX1" fmla="*/ 2323040 w 2332184"/>
                <a:gd name="connsiteY1" fmla="*/ 15592 h 1574802"/>
                <a:gd name="connsiteX2" fmla="*/ 2332184 w 2332184"/>
                <a:gd name="connsiteY2" fmla="*/ 1570072 h 1574802"/>
                <a:gd name="connsiteX3" fmla="*/ 1027606 w 2332184"/>
                <a:gd name="connsiteY3" fmla="*/ 1574802 h 1574802"/>
                <a:gd name="connsiteX0" fmla="*/ 0 w 2323040"/>
                <a:gd name="connsiteY0" fmla="*/ 0 h 1624177"/>
                <a:gd name="connsiteX1" fmla="*/ 2323040 w 2323040"/>
                <a:gd name="connsiteY1" fmla="*/ 15592 h 1624177"/>
                <a:gd name="connsiteX2" fmla="*/ 2107395 w 2323040"/>
                <a:gd name="connsiteY2" fmla="*/ 1624177 h 1624177"/>
                <a:gd name="connsiteX3" fmla="*/ 1027606 w 2323040"/>
                <a:gd name="connsiteY3" fmla="*/ 1574802 h 1624177"/>
                <a:gd name="connsiteX0" fmla="*/ 0 w 2107395"/>
                <a:gd name="connsiteY0" fmla="*/ 0 h 1624177"/>
                <a:gd name="connsiteX1" fmla="*/ 2007044 w 2107395"/>
                <a:gd name="connsiteY1" fmla="*/ 0 h 1624177"/>
                <a:gd name="connsiteX2" fmla="*/ 2107395 w 2107395"/>
                <a:gd name="connsiteY2" fmla="*/ 1624177 h 1624177"/>
                <a:gd name="connsiteX3" fmla="*/ 1027606 w 2107395"/>
                <a:gd name="connsiteY3" fmla="*/ 1574802 h 1624177"/>
                <a:gd name="connsiteX0" fmla="*/ 0 w 2107396"/>
                <a:gd name="connsiteY0" fmla="*/ 0 h 1624177"/>
                <a:gd name="connsiteX1" fmla="*/ 2007044 w 2107396"/>
                <a:gd name="connsiteY1" fmla="*/ 0 h 1624177"/>
                <a:gd name="connsiteX2" fmla="*/ 2107396 w 2107396"/>
                <a:gd name="connsiteY2" fmla="*/ 1624177 h 1624177"/>
                <a:gd name="connsiteX3" fmla="*/ 1027606 w 2107396"/>
                <a:gd name="connsiteY3" fmla="*/ 1574802 h 1624177"/>
                <a:gd name="connsiteX0" fmla="*/ 0 w 2007044"/>
                <a:gd name="connsiteY0" fmla="*/ 0 h 1624177"/>
                <a:gd name="connsiteX1" fmla="*/ 2007044 w 2007044"/>
                <a:gd name="connsiteY1" fmla="*/ 0 h 1624177"/>
                <a:gd name="connsiteX2" fmla="*/ 2007044 w 2007044"/>
                <a:gd name="connsiteY2" fmla="*/ 1624177 h 1624177"/>
                <a:gd name="connsiteX3" fmla="*/ 1027606 w 2007044"/>
                <a:gd name="connsiteY3" fmla="*/ 1574802 h 1624177"/>
                <a:gd name="connsiteX0" fmla="*/ 0 w 2007044"/>
                <a:gd name="connsiteY0" fmla="*/ 0 h 1574802"/>
                <a:gd name="connsiteX1" fmla="*/ 2007044 w 2007044"/>
                <a:gd name="connsiteY1" fmla="*/ 0 h 1574802"/>
                <a:gd name="connsiteX2" fmla="*/ 2007044 w 2007044"/>
                <a:gd name="connsiteY2" fmla="*/ 1559210 h 1574802"/>
                <a:gd name="connsiteX3" fmla="*/ 1027606 w 2007044"/>
                <a:gd name="connsiteY3" fmla="*/ 1574802 h 1574802"/>
                <a:gd name="connsiteX0" fmla="*/ 0 w 2007044"/>
                <a:gd name="connsiteY0" fmla="*/ 0 h 1559210"/>
                <a:gd name="connsiteX1" fmla="*/ 2007044 w 2007044"/>
                <a:gd name="connsiteY1" fmla="*/ 0 h 1559210"/>
                <a:gd name="connsiteX2" fmla="*/ 2007044 w 2007044"/>
                <a:gd name="connsiteY2" fmla="*/ 1559210 h 1559210"/>
                <a:gd name="connsiteX3" fmla="*/ 1003523 w 2007044"/>
                <a:gd name="connsiteY3" fmla="*/ 1559210 h 1559210"/>
                <a:gd name="connsiteX0" fmla="*/ 0 w 2007044"/>
                <a:gd name="connsiteY0" fmla="*/ 0 h 1559210"/>
                <a:gd name="connsiteX1" fmla="*/ 2007044 w 2007044"/>
                <a:gd name="connsiteY1" fmla="*/ 0 h 1559210"/>
                <a:gd name="connsiteX2" fmla="*/ 2007044 w 2007044"/>
                <a:gd name="connsiteY2" fmla="*/ 1559210 h 1559210"/>
                <a:gd name="connsiteX3" fmla="*/ 1103875 w 2007044"/>
                <a:gd name="connsiteY3" fmla="*/ 1559210 h 1559210"/>
                <a:gd name="connsiteX0" fmla="*/ 0 w 2007044"/>
                <a:gd name="connsiteY0" fmla="*/ 0 h 1559210"/>
                <a:gd name="connsiteX1" fmla="*/ 2007044 w 2007044"/>
                <a:gd name="connsiteY1" fmla="*/ 0 h 1559210"/>
                <a:gd name="connsiteX2" fmla="*/ 2007044 w 2007044"/>
                <a:gd name="connsiteY2" fmla="*/ 1559210 h 1559210"/>
                <a:gd name="connsiteX3" fmla="*/ 1204226 w 2007044"/>
                <a:gd name="connsiteY3" fmla="*/ 1559210 h 155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7044" h="1559210">
                  <a:moveTo>
                    <a:pt x="0" y="0"/>
                  </a:moveTo>
                  <a:lnTo>
                    <a:pt x="2007044" y="0"/>
                  </a:lnTo>
                  <a:lnTo>
                    <a:pt x="2007044" y="1559210"/>
                  </a:lnTo>
                  <a:lnTo>
                    <a:pt x="1204226" y="1559210"/>
                  </a:lnTo>
                </a:path>
              </a:pathLst>
            </a:cu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934200" y="3429000"/>
              <a:ext cx="14554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(Debit to close)</a:t>
              </a:r>
              <a:endParaRPr lang="en-US" sz="16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086600" y="1656172"/>
            <a:ext cx="181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Step #1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21SE_GJ-008-Page 219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399" y="3733800"/>
            <a:ext cx="5338689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Closing Entry for Income Statement </a:t>
            </a:r>
            <a:br>
              <a:rPr lang="en-US" dirty="0" smtClean="0"/>
            </a:br>
            <a:r>
              <a:rPr lang="en-US" dirty="0" smtClean="0"/>
              <a:t>Accounts with Debit Balances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Chapter 8_Page 219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447800"/>
            <a:ext cx="5029200" cy="2171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781800" y="2133600"/>
            <a:ext cx="1964472" cy="4050792"/>
            <a:chOff x="6781800" y="2133600"/>
            <a:chExt cx="1964472" cy="4050792"/>
          </a:xfrm>
        </p:grpSpPr>
        <p:grpSp>
          <p:nvGrpSpPr>
            <p:cNvPr id="12" name="Group 11"/>
            <p:cNvGrpSpPr/>
            <p:nvPr/>
          </p:nvGrpSpPr>
          <p:grpSpPr>
            <a:xfrm>
              <a:off x="7010400" y="2654260"/>
              <a:ext cx="1735872" cy="2908340"/>
              <a:chOff x="7010400" y="2667000"/>
              <a:chExt cx="1735872" cy="290834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7010400" y="2743200"/>
                <a:ext cx="1466088" cy="2832140"/>
              </a:xfrm>
              <a:custGeom>
                <a:avLst/>
                <a:gdLst>
                  <a:gd name="connsiteX0" fmla="*/ 0 w 2532888"/>
                  <a:gd name="connsiteY0" fmla="*/ 0 h 1572768"/>
                  <a:gd name="connsiteX1" fmla="*/ 2523744 w 2532888"/>
                  <a:gd name="connsiteY1" fmla="*/ 0 h 1572768"/>
                  <a:gd name="connsiteX2" fmla="*/ 2532888 w 2532888"/>
                  <a:gd name="connsiteY2" fmla="*/ 1554480 h 1572768"/>
                  <a:gd name="connsiteX3" fmla="*/ 877824 w 2532888"/>
                  <a:gd name="connsiteY3" fmla="*/ 1572768 h 1572768"/>
                  <a:gd name="connsiteX0" fmla="*/ 0 w 2532888"/>
                  <a:gd name="connsiteY0" fmla="*/ 0 h 1559210"/>
                  <a:gd name="connsiteX1" fmla="*/ 2523744 w 2532888"/>
                  <a:gd name="connsiteY1" fmla="*/ 0 h 1559210"/>
                  <a:gd name="connsiteX2" fmla="*/ 2532888 w 2532888"/>
                  <a:gd name="connsiteY2" fmla="*/ 1554480 h 1559210"/>
                  <a:gd name="connsiteX3" fmla="*/ 1027606 w 2532888"/>
                  <a:gd name="connsiteY3" fmla="*/ 1559210 h 1559210"/>
                  <a:gd name="connsiteX0" fmla="*/ 0 w 2532888"/>
                  <a:gd name="connsiteY0" fmla="*/ 0 h 1559210"/>
                  <a:gd name="connsiteX1" fmla="*/ 2523744 w 2532888"/>
                  <a:gd name="connsiteY1" fmla="*/ 0 h 1559210"/>
                  <a:gd name="connsiteX2" fmla="*/ 2532888 w 2532888"/>
                  <a:gd name="connsiteY2" fmla="*/ 1554480 h 1559210"/>
                  <a:gd name="connsiteX3" fmla="*/ 1228310 w 2532888"/>
                  <a:gd name="connsiteY3" fmla="*/ 1559210 h 1559210"/>
                  <a:gd name="connsiteX0" fmla="*/ 0 w 2332184"/>
                  <a:gd name="connsiteY0" fmla="*/ 0 h 1574802"/>
                  <a:gd name="connsiteX1" fmla="*/ 2323040 w 2332184"/>
                  <a:gd name="connsiteY1" fmla="*/ 15592 h 1574802"/>
                  <a:gd name="connsiteX2" fmla="*/ 2332184 w 2332184"/>
                  <a:gd name="connsiteY2" fmla="*/ 1570072 h 1574802"/>
                  <a:gd name="connsiteX3" fmla="*/ 1027606 w 2332184"/>
                  <a:gd name="connsiteY3" fmla="*/ 1574802 h 1574802"/>
                  <a:gd name="connsiteX0" fmla="*/ 0 w 1930775"/>
                  <a:gd name="connsiteY0" fmla="*/ 0 h 2419374"/>
                  <a:gd name="connsiteX1" fmla="*/ 1921631 w 1930775"/>
                  <a:gd name="connsiteY1" fmla="*/ 860164 h 2419374"/>
                  <a:gd name="connsiteX2" fmla="*/ 1930775 w 1930775"/>
                  <a:gd name="connsiteY2" fmla="*/ 2414644 h 2419374"/>
                  <a:gd name="connsiteX3" fmla="*/ 626197 w 1930775"/>
                  <a:gd name="connsiteY3" fmla="*/ 2419374 h 2419374"/>
                  <a:gd name="connsiteX0" fmla="*/ 0 w 1930775"/>
                  <a:gd name="connsiteY0" fmla="*/ 0 h 2414644"/>
                  <a:gd name="connsiteX1" fmla="*/ 1921631 w 1930775"/>
                  <a:gd name="connsiteY1" fmla="*/ 860164 h 2414644"/>
                  <a:gd name="connsiteX2" fmla="*/ 1930775 w 1930775"/>
                  <a:gd name="connsiteY2" fmla="*/ 2414644 h 2414644"/>
                  <a:gd name="connsiteX3" fmla="*/ 401409 w 1930775"/>
                  <a:gd name="connsiteY3" fmla="*/ 2403782 h 241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0775" h="2414644">
                    <a:moveTo>
                      <a:pt x="0" y="0"/>
                    </a:moveTo>
                    <a:lnTo>
                      <a:pt x="1921631" y="860164"/>
                    </a:lnTo>
                    <a:lnTo>
                      <a:pt x="1930775" y="2414644"/>
                    </a:lnTo>
                    <a:lnTo>
                      <a:pt x="401409" y="2403782"/>
                    </a:lnTo>
                  </a:path>
                </a:pathLst>
              </a:cu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239000" y="2667000"/>
                <a:ext cx="15072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(Credit to close)</a:t>
                </a:r>
                <a:endParaRPr lang="en-US" sz="1600" dirty="0"/>
              </a:p>
            </p:txBody>
          </p:sp>
        </p:grpSp>
        <p:sp>
          <p:nvSpPr>
            <p:cNvPr id="22" name="Right Bracket 21"/>
            <p:cNvSpPr/>
            <p:nvPr/>
          </p:nvSpPr>
          <p:spPr>
            <a:xfrm>
              <a:off x="6781800" y="2133600"/>
              <a:ext cx="228600" cy="1371600"/>
            </a:xfrm>
            <a:prstGeom prst="righ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ket 22"/>
            <p:cNvSpPr/>
            <p:nvPr/>
          </p:nvSpPr>
          <p:spPr>
            <a:xfrm>
              <a:off x="7086600" y="4812792"/>
              <a:ext cx="228600" cy="1371600"/>
            </a:xfrm>
            <a:prstGeom prst="righ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7200" y="3124200"/>
            <a:ext cx="5334000" cy="1676400"/>
            <a:chOff x="457200" y="3124200"/>
            <a:chExt cx="5334000" cy="1676400"/>
          </a:xfrm>
        </p:grpSpPr>
        <p:sp>
          <p:nvSpPr>
            <p:cNvPr id="26" name="Rectangle 25"/>
            <p:cNvSpPr/>
            <p:nvPr/>
          </p:nvSpPr>
          <p:spPr>
            <a:xfrm>
              <a:off x="457200" y="3124200"/>
              <a:ext cx="13561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1376B9"/>
                  </a:solidFill>
                </a:rPr>
                <a:t>Debit Amount</a:t>
              </a:r>
              <a:endParaRPr lang="en-US" sz="1600" dirty="0"/>
            </a:p>
          </p:txBody>
        </p:sp>
        <p:cxnSp>
          <p:nvCxnSpPr>
            <p:cNvPr id="29" name="Straight Arrow Connector 28"/>
            <p:cNvCxnSpPr>
              <a:stCxn id="26" idx="3"/>
            </p:cNvCxnSpPr>
            <p:nvPr/>
          </p:nvCxnSpPr>
          <p:spPr>
            <a:xfrm>
              <a:off x="1813340" y="3293477"/>
              <a:ext cx="3977860" cy="1507123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70646" y="3581400"/>
            <a:ext cx="3105954" cy="1143000"/>
            <a:chOff x="170646" y="3581400"/>
            <a:chExt cx="3105954" cy="1143000"/>
          </a:xfrm>
        </p:grpSpPr>
        <p:sp>
          <p:nvSpPr>
            <p:cNvPr id="25" name="Rectangle 24"/>
            <p:cNvSpPr/>
            <p:nvPr/>
          </p:nvSpPr>
          <p:spPr>
            <a:xfrm>
              <a:off x="170646" y="3581400"/>
              <a:ext cx="1642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1376B9"/>
                  </a:solidFill>
                </a:rPr>
                <a:t>Income Summary</a:t>
              </a:r>
              <a:endParaRPr lang="en-US" sz="16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828800" y="3810000"/>
              <a:ext cx="14478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236836" y="4038600"/>
            <a:ext cx="1353964" cy="762000"/>
            <a:chOff x="1236836" y="4038600"/>
            <a:chExt cx="1353964" cy="762000"/>
          </a:xfrm>
        </p:grpSpPr>
        <p:sp>
          <p:nvSpPr>
            <p:cNvPr id="24" name="Rectangle 23"/>
            <p:cNvSpPr/>
            <p:nvPr/>
          </p:nvSpPr>
          <p:spPr>
            <a:xfrm>
              <a:off x="1236836" y="40386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1376B9"/>
                  </a:solidFill>
                </a:rPr>
                <a:t>Date</a:t>
              </a:r>
              <a:endParaRPr lang="en-US" sz="16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828800" y="4191000"/>
              <a:ext cx="7620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486119" y="5340096"/>
            <a:ext cx="2322576" cy="1170658"/>
            <a:chOff x="4352544" y="5340096"/>
            <a:chExt cx="2322576" cy="1170658"/>
          </a:xfrm>
        </p:grpSpPr>
        <p:sp>
          <p:nvSpPr>
            <p:cNvPr id="27" name="Rectangle 26"/>
            <p:cNvSpPr/>
            <p:nvPr/>
          </p:nvSpPr>
          <p:spPr>
            <a:xfrm>
              <a:off x="5407478" y="6172200"/>
              <a:ext cx="6885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Credit</a:t>
              </a:r>
              <a:endParaRPr lang="en-US" sz="16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352544" y="5340096"/>
              <a:ext cx="2322576" cy="914400"/>
            </a:xfrm>
            <a:custGeom>
              <a:avLst/>
              <a:gdLst>
                <a:gd name="connsiteX0" fmla="*/ 2322576 w 2322576"/>
                <a:gd name="connsiteY0" fmla="*/ 0 h 914400"/>
                <a:gd name="connsiteX1" fmla="*/ 1426464 w 2322576"/>
                <a:gd name="connsiteY1" fmla="*/ 914400 h 914400"/>
                <a:gd name="connsiteX2" fmla="*/ 0 w 2322576"/>
                <a:gd name="connsiteY2" fmla="*/ 18288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2576" h="914400">
                  <a:moveTo>
                    <a:pt x="2322576" y="0"/>
                  </a:moveTo>
                  <a:lnTo>
                    <a:pt x="1426464" y="914400"/>
                  </a:lnTo>
                  <a:lnTo>
                    <a:pt x="0" y="18288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86600" y="1656172"/>
            <a:ext cx="181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Step #2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Summary – Net Income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Income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47800" y="2209800"/>
            <a:ext cx="6781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2209800"/>
            <a:ext cx="0" cy="289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2667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$5,280.00 (Closing Sales)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325749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$2,658.00 (Closing Expenses)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26169" y="419652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$3,162.00 (Balance)</a:t>
            </a:r>
            <a:endParaRPr lang="en-US" sz="20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810000" y="38862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22194" y="4905344"/>
            <a:ext cx="267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Net Income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078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C21SE_GJ-008-Page 220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4016189"/>
            <a:ext cx="5635414" cy="1698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Closing Entry to Record Net Income or Loss and Close the Income Summary Account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Chapter 8_Page 220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00200"/>
            <a:ext cx="5943600" cy="16699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0688" y="3886200"/>
            <a:ext cx="1277112" cy="1219200"/>
            <a:chOff x="4755924" y="4152900"/>
            <a:chExt cx="1277112" cy="1219200"/>
          </a:xfrm>
        </p:grpSpPr>
        <p:sp>
          <p:nvSpPr>
            <p:cNvPr id="27" name="Rectangle 26"/>
            <p:cNvSpPr/>
            <p:nvPr/>
          </p:nvSpPr>
          <p:spPr>
            <a:xfrm>
              <a:off x="4755924" y="41529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Date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28" name="Group 22"/>
            <p:cNvGrpSpPr/>
            <p:nvPr/>
          </p:nvGrpSpPr>
          <p:grpSpPr>
            <a:xfrm>
              <a:off x="5271036" y="4160520"/>
              <a:ext cx="762000" cy="1211580"/>
              <a:chOff x="1308636" y="3017520"/>
              <a:chExt cx="762000" cy="1211580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1537236" y="3238500"/>
                <a:ext cx="533400" cy="990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31" name="Group 61"/>
          <p:cNvGrpSpPr/>
          <p:nvPr/>
        </p:nvGrpSpPr>
        <p:grpSpPr>
          <a:xfrm>
            <a:off x="3505200" y="5334000"/>
            <a:ext cx="2133600" cy="838200"/>
            <a:chOff x="1471700" y="5602605"/>
            <a:chExt cx="2133600" cy="838200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462300" y="5602605"/>
              <a:ext cx="1143000" cy="5791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1"/>
            <p:cNvGrpSpPr/>
            <p:nvPr/>
          </p:nvGrpSpPr>
          <p:grpSpPr>
            <a:xfrm>
              <a:off x="1471700" y="5602605"/>
              <a:ext cx="1880609" cy="838200"/>
              <a:chOff x="4163465" y="3773805"/>
              <a:chExt cx="1880609" cy="838200"/>
            </a:xfrm>
          </p:grpSpPr>
          <p:grpSp>
            <p:nvGrpSpPr>
              <p:cNvPr id="34" name="Group 22"/>
              <p:cNvGrpSpPr/>
              <p:nvPr/>
            </p:nvGrpSpPr>
            <p:grpSpPr>
              <a:xfrm>
                <a:off x="4163465" y="3773805"/>
                <a:ext cx="1143000" cy="838200"/>
                <a:chOff x="201065" y="2630805"/>
                <a:chExt cx="1143000" cy="838200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 flipH="1" flipV="1">
                  <a:off x="201065" y="2630805"/>
                  <a:ext cx="990600" cy="57912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7"/>
                <p:cNvSpPr>
                  <a:spLocks noChangeArrowheads="1"/>
                </p:cNvSpPr>
                <p:nvPr/>
              </p:nvSpPr>
              <p:spPr bwMode="auto">
                <a:xfrm>
                  <a:off x="978305" y="310324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5355552" y="4248150"/>
                <a:ext cx="6885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Credit</a:t>
                </a:r>
                <a:endParaRPr lang="en-US" sz="1600" dirty="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674659" y="2286000"/>
            <a:ext cx="3164541" cy="3048000"/>
            <a:chOff x="5674659" y="2286000"/>
            <a:chExt cx="3164541" cy="3048000"/>
          </a:xfrm>
        </p:grpSpPr>
        <p:sp>
          <p:nvSpPr>
            <p:cNvPr id="41" name="Rectangle 40"/>
            <p:cNvSpPr/>
            <p:nvPr/>
          </p:nvSpPr>
          <p:spPr>
            <a:xfrm>
              <a:off x="7010400" y="2286000"/>
              <a:ext cx="1828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(Capital: credit to record net income)</a:t>
              </a:r>
              <a:endParaRPr lang="en-US" sz="1600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5674659" y="2819400"/>
              <a:ext cx="2554941" cy="2514600"/>
            </a:xfrm>
            <a:custGeom>
              <a:avLst/>
              <a:gdLst>
                <a:gd name="connsiteX0" fmla="*/ 0 w 2554941"/>
                <a:gd name="connsiteY0" fmla="*/ 0 h 1837764"/>
                <a:gd name="connsiteX1" fmla="*/ 2537012 w 2554941"/>
                <a:gd name="connsiteY1" fmla="*/ 0 h 1837764"/>
                <a:gd name="connsiteX2" fmla="*/ 2554941 w 2554941"/>
                <a:gd name="connsiteY2" fmla="*/ 1828800 h 1837764"/>
                <a:gd name="connsiteX3" fmla="*/ 717176 w 2554941"/>
                <a:gd name="connsiteY3" fmla="*/ 1837764 h 183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4941" h="1837764">
                  <a:moveTo>
                    <a:pt x="0" y="0"/>
                  </a:moveTo>
                  <a:lnTo>
                    <a:pt x="2537012" y="0"/>
                  </a:lnTo>
                  <a:lnTo>
                    <a:pt x="2554941" y="1828800"/>
                  </a:lnTo>
                  <a:lnTo>
                    <a:pt x="717176" y="1837764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846295" y="3294530"/>
            <a:ext cx="5029200" cy="1828800"/>
            <a:chOff x="2819400" y="3294530"/>
            <a:chExt cx="5029200" cy="1828800"/>
          </a:xfrm>
        </p:grpSpPr>
        <p:grpSp>
          <p:nvGrpSpPr>
            <p:cNvPr id="39" name="Group 39"/>
            <p:cNvGrpSpPr/>
            <p:nvPr/>
          </p:nvGrpSpPr>
          <p:grpSpPr>
            <a:xfrm>
              <a:off x="2819400" y="3505200"/>
              <a:ext cx="2362200" cy="1600200"/>
              <a:chOff x="938300" y="5998845"/>
              <a:chExt cx="2362200" cy="16002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462300" y="6181725"/>
                <a:ext cx="533400" cy="13411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31"/>
              <p:cNvGrpSpPr/>
              <p:nvPr/>
            </p:nvGrpSpPr>
            <p:grpSpPr>
              <a:xfrm>
                <a:off x="938300" y="5998845"/>
                <a:ext cx="2362200" cy="1600200"/>
                <a:chOff x="3630065" y="4170045"/>
                <a:chExt cx="2362200" cy="1600200"/>
              </a:xfrm>
            </p:grpSpPr>
            <p:grpSp>
              <p:nvGrpSpPr>
                <p:cNvPr id="44" name="Group 22"/>
                <p:cNvGrpSpPr/>
                <p:nvPr/>
              </p:nvGrpSpPr>
              <p:grpSpPr>
                <a:xfrm>
                  <a:off x="3630065" y="4170045"/>
                  <a:ext cx="1676400" cy="1600200"/>
                  <a:chOff x="-332335" y="3027045"/>
                  <a:chExt cx="1676400" cy="1600200"/>
                </a:xfrm>
              </p:grpSpPr>
              <p:cxnSp>
                <p:nvCxnSpPr>
                  <p:cNvPr id="46" name="Straight Arrow Connector 45"/>
                  <p:cNvCxnSpPr/>
                  <p:nvPr/>
                </p:nvCxnSpPr>
                <p:spPr>
                  <a:xfrm flipH="1">
                    <a:off x="-332335" y="3209925"/>
                    <a:ext cx="1524000" cy="141732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78305" y="30270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2</a:t>
                    </a:r>
                  </a:p>
                </p:txBody>
              </p: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5355552" y="4171950"/>
                  <a:ext cx="63671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Debit</a:t>
                  </a:r>
                  <a:endParaRPr lang="en-US" sz="1600" dirty="0"/>
                </a:p>
              </p:txBody>
            </p:sp>
          </p:grpSp>
        </p:grpSp>
        <p:sp>
          <p:nvSpPr>
            <p:cNvPr id="51" name="Rectangle 50"/>
            <p:cNvSpPr/>
            <p:nvPr/>
          </p:nvSpPr>
          <p:spPr>
            <a:xfrm>
              <a:off x="5486400" y="3294530"/>
              <a:ext cx="1828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(Income Summary: debit to close)</a:t>
              </a:r>
              <a:endParaRPr lang="en-US" sz="1600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5468471" y="3523130"/>
              <a:ext cx="2380129" cy="1600200"/>
            </a:xfrm>
            <a:custGeom>
              <a:avLst/>
              <a:gdLst>
                <a:gd name="connsiteX0" fmla="*/ 0 w 3693458"/>
                <a:gd name="connsiteY0" fmla="*/ 1810871 h 1819836"/>
                <a:gd name="connsiteX1" fmla="*/ 3693458 w 3693458"/>
                <a:gd name="connsiteY1" fmla="*/ 1819836 h 1819836"/>
                <a:gd name="connsiteX2" fmla="*/ 3684494 w 3693458"/>
                <a:gd name="connsiteY2" fmla="*/ 0 h 1819836"/>
                <a:gd name="connsiteX3" fmla="*/ 1703294 w 3693458"/>
                <a:gd name="connsiteY3" fmla="*/ 0 h 1819836"/>
                <a:gd name="connsiteX0" fmla="*/ 0 w 3693458"/>
                <a:gd name="connsiteY0" fmla="*/ 1810871 h 1819836"/>
                <a:gd name="connsiteX1" fmla="*/ 3693458 w 3693458"/>
                <a:gd name="connsiteY1" fmla="*/ 1819836 h 1819836"/>
                <a:gd name="connsiteX2" fmla="*/ 3684494 w 3693458"/>
                <a:gd name="connsiteY2" fmla="*/ 0 h 1819836"/>
                <a:gd name="connsiteX3" fmla="*/ 2693282 w 3693458"/>
                <a:gd name="connsiteY3" fmla="*/ 0 h 181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3458" h="1819836">
                  <a:moveTo>
                    <a:pt x="0" y="1810871"/>
                  </a:moveTo>
                  <a:lnTo>
                    <a:pt x="3693458" y="1819836"/>
                  </a:lnTo>
                  <a:lnTo>
                    <a:pt x="3684494" y="0"/>
                  </a:lnTo>
                  <a:lnTo>
                    <a:pt x="2693282" y="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86600" y="1656172"/>
            <a:ext cx="181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Step #3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21SE_GJ-008-Page 221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4038600"/>
            <a:ext cx="6400800" cy="1929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Closing Entry for the Owner’s Drawing Account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Chapter 8_Page 221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00200"/>
            <a:ext cx="5943600" cy="14468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8-1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0688" y="3505200"/>
            <a:ext cx="1505712" cy="1676400"/>
            <a:chOff x="4755924" y="4152900"/>
            <a:chExt cx="1505712" cy="1676400"/>
          </a:xfrm>
        </p:grpSpPr>
        <p:sp>
          <p:nvSpPr>
            <p:cNvPr id="15" name="Rectangle 14"/>
            <p:cNvSpPr/>
            <p:nvPr/>
          </p:nvSpPr>
          <p:spPr>
            <a:xfrm>
              <a:off x="4755924" y="41529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Date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16" name="Group 22"/>
            <p:cNvGrpSpPr/>
            <p:nvPr/>
          </p:nvGrpSpPr>
          <p:grpSpPr>
            <a:xfrm>
              <a:off x="5271036" y="4160520"/>
              <a:ext cx="990600" cy="1668780"/>
              <a:chOff x="1308636" y="3017520"/>
              <a:chExt cx="990600" cy="16687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1537236" y="3238500"/>
                <a:ext cx="762000" cy="14478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20" name="Group 61"/>
          <p:cNvGrpSpPr/>
          <p:nvPr/>
        </p:nvGrpSpPr>
        <p:grpSpPr>
          <a:xfrm>
            <a:off x="3733800" y="5638800"/>
            <a:ext cx="2667000" cy="685800"/>
            <a:chOff x="1166900" y="5755005"/>
            <a:chExt cx="2667000" cy="68580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2462300" y="5755005"/>
              <a:ext cx="1371600" cy="4267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31"/>
            <p:cNvGrpSpPr/>
            <p:nvPr/>
          </p:nvGrpSpPr>
          <p:grpSpPr>
            <a:xfrm>
              <a:off x="1166900" y="5755005"/>
              <a:ext cx="2185409" cy="685800"/>
              <a:chOff x="3858665" y="3926205"/>
              <a:chExt cx="2185409" cy="685800"/>
            </a:xfrm>
          </p:grpSpPr>
          <p:grpSp>
            <p:nvGrpSpPr>
              <p:cNvPr id="25" name="Group 22"/>
              <p:cNvGrpSpPr/>
              <p:nvPr/>
            </p:nvGrpSpPr>
            <p:grpSpPr>
              <a:xfrm>
                <a:off x="3858665" y="3926205"/>
                <a:ext cx="1447800" cy="685800"/>
                <a:chOff x="-103735" y="2783205"/>
                <a:chExt cx="1447800" cy="685800"/>
              </a:xfrm>
            </p:grpSpPr>
            <p:cxnSp>
              <p:nvCxnSpPr>
                <p:cNvPr id="27" name="Straight Arrow Connector 26"/>
                <p:cNvCxnSpPr/>
                <p:nvPr/>
              </p:nvCxnSpPr>
              <p:spPr>
                <a:xfrm flipH="1" flipV="1">
                  <a:off x="-103735" y="2783205"/>
                  <a:ext cx="1295400" cy="42672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7"/>
                <p:cNvSpPr>
                  <a:spLocks noChangeArrowheads="1"/>
                </p:cNvSpPr>
                <p:nvPr/>
              </p:nvSpPr>
              <p:spPr bwMode="auto">
                <a:xfrm>
                  <a:off x="978305" y="310324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5355552" y="4248150"/>
                <a:ext cx="6885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Credit</a:t>
                </a:r>
                <a:endParaRPr lang="en-US" sz="160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638801" y="2819400"/>
            <a:ext cx="3124200" cy="2667000"/>
            <a:chOff x="5638801" y="2819400"/>
            <a:chExt cx="3124200" cy="2667000"/>
          </a:xfrm>
        </p:grpSpPr>
        <p:sp>
          <p:nvSpPr>
            <p:cNvPr id="21" name="Rectangle 20"/>
            <p:cNvSpPr/>
            <p:nvPr/>
          </p:nvSpPr>
          <p:spPr>
            <a:xfrm>
              <a:off x="6858000" y="2819400"/>
              <a:ext cx="1828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(Credit to close)</a:t>
              </a:r>
              <a:endParaRPr lang="en-US" sz="16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638801" y="2819400"/>
              <a:ext cx="3124200" cy="2667000"/>
            </a:xfrm>
            <a:custGeom>
              <a:avLst/>
              <a:gdLst>
                <a:gd name="connsiteX0" fmla="*/ 0 w 2554941"/>
                <a:gd name="connsiteY0" fmla="*/ 0 h 1837764"/>
                <a:gd name="connsiteX1" fmla="*/ 2537012 w 2554941"/>
                <a:gd name="connsiteY1" fmla="*/ 0 h 1837764"/>
                <a:gd name="connsiteX2" fmla="*/ 2554941 w 2554941"/>
                <a:gd name="connsiteY2" fmla="*/ 1828800 h 1837764"/>
                <a:gd name="connsiteX3" fmla="*/ 717176 w 2554941"/>
                <a:gd name="connsiteY3" fmla="*/ 1837764 h 1837764"/>
                <a:gd name="connsiteX0" fmla="*/ 0 w 2554941"/>
                <a:gd name="connsiteY0" fmla="*/ 0 h 1837764"/>
                <a:gd name="connsiteX1" fmla="*/ 2537012 w 2554941"/>
                <a:gd name="connsiteY1" fmla="*/ 0 h 1837764"/>
                <a:gd name="connsiteX2" fmla="*/ 2554941 w 2554941"/>
                <a:gd name="connsiteY2" fmla="*/ 1828800 h 1837764"/>
                <a:gd name="connsiteX3" fmla="*/ 1246312 w 2554941"/>
                <a:gd name="connsiteY3" fmla="*/ 1837764 h 183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4941" h="1837764">
                  <a:moveTo>
                    <a:pt x="0" y="0"/>
                  </a:moveTo>
                  <a:lnTo>
                    <a:pt x="2537012" y="0"/>
                  </a:lnTo>
                  <a:lnTo>
                    <a:pt x="2554941" y="1828800"/>
                  </a:lnTo>
                  <a:lnTo>
                    <a:pt x="1246312" y="1837764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39"/>
          <p:cNvGrpSpPr/>
          <p:nvPr/>
        </p:nvGrpSpPr>
        <p:grpSpPr>
          <a:xfrm>
            <a:off x="3048000" y="3505200"/>
            <a:ext cx="2286000" cy="1752600"/>
            <a:chOff x="1166900" y="5998845"/>
            <a:chExt cx="2286000" cy="175260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462300" y="6181725"/>
              <a:ext cx="990600" cy="15697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1"/>
            <p:cNvGrpSpPr/>
            <p:nvPr/>
          </p:nvGrpSpPr>
          <p:grpSpPr>
            <a:xfrm>
              <a:off x="1166900" y="5998845"/>
              <a:ext cx="2133600" cy="1752600"/>
              <a:chOff x="3858665" y="4170045"/>
              <a:chExt cx="2133600" cy="175260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858665" y="4170045"/>
                <a:ext cx="1447800" cy="1752600"/>
                <a:chOff x="-103735" y="3027045"/>
                <a:chExt cx="1447800" cy="1752600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-103735" y="3209925"/>
                  <a:ext cx="1295400" cy="156972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 7"/>
                <p:cNvSpPr>
                  <a:spLocks noChangeArrowheads="1"/>
                </p:cNvSpPr>
                <p:nvPr/>
              </p:nvSpPr>
              <p:spPr bwMode="auto">
                <a:xfrm>
                  <a:off x="978305" y="302704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2</a:t>
                  </a: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5355552" y="4171950"/>
                <a:ext cx="636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Debit</a:t>
                </a:r>
                <a:endParaRPr lang="en-US" sz="1600" dirty="0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086600" y="1656172"/>
            <a:ext cx="181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Step #4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FA239-EA54-4368-9962-6BE219D39AC1}"/>
</file>

<file path=customXml/itemProps2.xml><?xml version="1.0" encoding="utf-8"?>
<ds:datastoreItem xmlns:ds="http://schemas.openxmlformats.org/officeDocument/2006/customXml" ds:itemID="{9CF4E57D-9EBA-403B-92D9-318E913C53FB}"/>
</file>

<file path=customXml/itemProps3.xml><?xml version="1.0" encoding="utf-8"?>
<ds:datastoreItem xmlns:ds="http://schemas.openxmlformats.org/officeDocument/2006/customXml" ds:itemID="{18DBBEAC-40F6-4165-BB4B-F0400FA48058}"/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854</Words>
  <Application>Microsoft Office PowerPoint</Application>
  <PresentationFormat>On-screen Show (4:3)</PresentationFormat>
  <Paragraphs>269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Custom Design</vt:lpstr>
      <vt:lpstr>PowerPoint Presentation</vt:lpstr>
      <vt:lpstr>Need for Permanent and Temporary Accounts</vt:lpstr>
      <vt:lpstr>Need for Closing Temporary Accounts</vt:lpstr>
      <vt:lpstr>Need for the Income Summary Account</vt:lpstr>
      <vt:lpstr>Closing Entry for an Income Statement Account with a Credit Balance</vt:lpstr>
      <vt:lpstr>Closing Entry for Income Statement  Accounts with Debit Balances</vt:lpstr>
      <vt:lpstr>Income Summary – Net Income</vt:lpstr>
      <vt:lpstr>Closing Entry to Record Net Income or Loss and Close the Income Summary Account</vt:lpstr>
      <vt:lpstr>Closing Entry for the Owner’s Drawing Account</vt:lpstr>
      <vt:lpstr>Income Summary – Net Loss (Example)</vt:lpstr>
      <vt:lpstr>Closing Entry Example</vt:lpstr>
      <vt:lpstr>Lesson 8-1 Audit Your Understanding</vt:lpstr>
      <vt:lpstr>Lesson 8-1 Audit Your Understanding</vt:lpstr>
      <vt:lpstr>Lesson 8-1 Audit Your Understanding</vt:lpstr>
      <vt:lpstr>Work Together 8-1 On You Own 8-1</vt:lpstr>
      <vt:lpstr>PowerPoint Presentation</vt:lpstr>
      <vt:lpstr>General Ledger Accounts after Closing Entries Are Posted</vt:lpstr>
      <vt:lpstr>General Ledger Accounts after Closing Entries Are Posted</vt:lpstr>
      <vt:lpstr>Post-Closing Trial Balance</vt:lpstr>
      <vt:lpstr>Post-Closing Trial Balance</vt:lpstr>
      <vt:lpstr>Accounting Cycle for a Service Business</vt:lpstr>
      <vt:lpstr>Accounting Cycle for a Service Business</vt:lpstr>
      <vt:lpstr>Lesson 8-2 Audit Your Understanding</vt:lpstr>
      <vt:lpstr>Lesson 8-2 Audit Your Understanding</vt:lpstr>
      <vt:lpstr>Lesson 8-2 Audit Your Understanding</vt:lpstr>
      <vt:lpstr>Lesson 8-2 Audit Your Understanding</vt:lpstr>
      <vt:lpstr>Work Together 8-2 On You Own 8-2</vt:lpstr>
      <vt:lpstr>Application Problems</vt:lpstr>
      <vt:lpstr>Application Problems</vt:lpstr>
      <vt:lpstr>Unit 8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Bacu, Bill</cp:lastModifiedBy>
  <cp:revision>251</cp:revision>
  <dcterms:created xsi:type="dcterms:W3CDTF">2012-07-02T15:51:50Z</dcterms:created>
  <dcterms:modified xsi:type="dcterms:W3CDTF">2015-11-30T16:54:52Z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1600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